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16055B9-80F4-7DE4-CA16-22E24B4E1669}" name="佐藤 陽仁" initials="陽佐" userId="S::satoh-h2np@mlit.go.jp::c3670b9e-4189-4249-9928-b12e5733a64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3" autoAdjust="0"/>
    <p:restoredTop sz="94660"/>
  </p:normalViewPr>
  <p:slideViewPr>
    <p:cSldViewPr snapToGrid="0">
      <p:cViewPr varScale="1">
        <p:scale>
          <a:sx n="96" d="100"/>
          <a:sy n="96" d="100"/>
        </p:scale>
        <p:origin x="8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238A1-B734-43C9-A7E7-FBECA877FA08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35781-E264-4CAD-AFBF-CC353EE2B2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6307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DC52-B681-4139-9DE3-6920C741E23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ED24-F179-4050-A4C7-B3B74370C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22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DC52-B681-4139-9DE3-6920C741E23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ED24-F179-4050-A4C7-B3B74370C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682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DC52-B681-4139-9DE3-6920C741E23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ED24-F179-4050-A4C7-B3B74370C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3968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DC52-B681-4139-9DE3-6920C741E23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ED24-F179-4050-A4C7-B3B74370C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775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DC52-B681-4139-9DE3-6920C741E23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ED24-F179-4050-A4C7-B3B74370C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05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DC52-B681-4139-9DE3-6920C741E23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ED24-F179-4050-A4C7-B3B74370C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61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DC52-B681-4139-9DE3-6920C741E23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ED24-F179-4050-A4C7-B3B74370C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579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DC52-B681-4139-9DE3-6920C741E23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ED24-F179-4050-A4C7-B3B74370C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37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DC52-B681-4139-9DE3-6920C741E23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ED24-F179-4050-A4C7-B3B74370C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1002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DC52-B681-4139-9DE3-6920C741E23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ED24-F179-4050-A4C7-B3B74370C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33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DC52-B681-4139-9DE3-6920C741E23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2ED24-F179-4050-A4C7-B3B74370C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48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39DC52-B681-4139-9DE3-6920C741E236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A2ED24-F179-4050-A4C7-B3B74370C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21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7259A-93BF-34FF-D85B-54982B344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88B2218-3EEA-D9C2-AB64-84A2336D22BE}"/>
              </a:ext>
            </a:extLst>
          </p:cNvPr>
          <p:cNvSpPr/>
          <p:nvPr/>
        </p:nvSpPr>
        <p:spPr>
          <a:xfrm>
            <a:off x="68581" y="762538"/>
            <a:ext cx="4446270" cy="647224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08BBF33-8253-5C80-2AA8-149BC8FBE5C8}"/>
              </a:ext>
            </a:extLst>
          </p:cNvPr>
          <p:cNvSpPr/>
          <p:nvPr/>
        </p:nvSpPr>
        <p:spPr>
          <a:xfrm>
            <a:off x="4606291" y="762538"/>
            <a:ext cx="4446270" cy="2080948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（体制図、役割分担等を</a:t>
            </a:r>
            <a:r>
              <a:rPr kumimoji="1"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記載）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・事業</a:t>
            </a:r>
            <a:r>
              <a:rPr kumimoji="1"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実施体制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・申請者</a:t>
            </a:r>
            <a:r>
              <a:rPr kumimoji="1"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社内体制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C6374D5D-8AB4-672A-3D01-F2D194B9DA86}"/>
              </a:ext>
            </a:extLst>
          </p:cNvPr>
          <p:cNvSpPr/>
          <p:nvPr/>
        </p:nvSpPr>
        <p:spPr>
          <a:xfrm>
            <a:off x="68580" y="645914"/>
            <a:ext cx="4446270" cy="27149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事業の目的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EC8D124-969F-AF58-2FE9-FAC8C636723D}"/>
              </a:ext>
            </a:extLst>
          </p:cNvPr>
          <p:cNvSpPr/>
          <p:nvPr/>
        </p:nvSpPr>
        <p:spPr>
          <a:xfrm>
            <a:off x="4606291" y="651930"/>
            <a:ext cx="4446270" cy="27149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関係者との連携体制／社内体制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96DCB41-B8EA-0DE2-4111-15473CD38749}"/>
              </a:ext>
            </a:extLst>
          </p:cNvPr>
          <p:cNvSpPr/>
          <p:nvPr/>
        </p:nvSpPr>
        <p:spPr>
          <a:xfrm>
            <a:off x="68581" y="1613615"/>
            <a:ext cx="4446270" cy="1755048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98B7173A-603C-035B-91B7-DF4E00165DFB}"/>
              </a:ext>
            </a:extLst>
          </p:cNvPr>
          <p:cNvSpPr/>
          <p:nvPr/>
        </p:nvSpPr>
        <p:spPr>
          <a:xfrm>
            <a:off x="68580" y="1436831"/>
            <a:ext cx="4446270" cy="27149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取組内容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F2D0CD0-A2B5-0EE8-8313-DA9F97E003E9}"/>
              </a:ext>
            </a:extLst>
          </p:cNvPr>
          <p:cNvSpPr/>
          <p:nvPr/>
        </p:nvSpPr>
        <p:spPr>
          <a:xfrm>
            <a:off x="68580" y="3577312"/>
            <a:ext cx="4446270" cy="1004826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2791263-D1F3-5B1E-221A-139C5D6EDE23}"/>
              </a:ext>
            </a:extLst>
          </p:cNvPr>
          <p:cNvSpPr/>
          <p:nvPr/>
        </p:nvSpPr>
        <p:spPr>
          <a:xfrm>
            <a:off x="4606290" y="3203730"/>
            <a:ext cx="4446270" cy="1445266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13A780C8-1AC3-10F8-A849-9207E19EF289}"/>
              </a:ext>
            </a:extLst>
          </p:cNvPr>
          <p:cNvSpPr/>
          <p:nvPr/>
        </p:nvSpPr>
        <p:spPr>
          <a:xfrm>
            <a:off x="68579" y="3406544"/>
            <a:ext cx="4446270" cy="27149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課題認識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058473DC-1913-5EB9-A063-4825BDE9235C}"/>
              </a:ext>
            </a:extLst>
          </p:cNvPr>
          <p:cNvSpPr/>
          <p:nvPr/>
        </p:nvSpPr>
        <p:spPr>
          <a:xfrm>
            <a:off x="4606290" y="2907914"/>
            <a:ext cx="4446270" cy="27149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経費内訳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704309C-4172-1223-D3C1-55E84152E286}"/>
              </a:ext>
            </a:extLst>
          </p:cNvPr>
          <p:cNvSpPr/>
          <p:nvPr/>
        </p:nvSpPr>
        <p:spPr>
          <a:xfrm>
            <a:off x="68580" y="4800165"/>
            <a:ext cx="4446270" cy="1176276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D008E95-5169-2946-2B7C-1A68DDF6E595}"/>
              </a:ext>
            </a:extLst>
          </p:cNvPr>
          <p:cNvSpPr/>
          <p:nvPr/>
        </p:nvSpPr>
        <p:spPr>
          <a:xfrm>
            <a:off x="4606290" y="4849930"/>
            <a:ext cx="4446270" cy="1132527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・●月～●月（事業開始に向けた調整・協議・開発</a:t>
            </a:r>
            <a:r>
              <a:rPr kumimoji="1"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等）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・●月～事業開始　　～●月（実際の事業</a:t>
            </a:r>
            <a:r>
              <a:rPr kumimoji="1"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期間）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・●月：</a:t>
            </a:r>
            <a:r>
              <a:rPr kumimoji="1"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中間報告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・●月：成果検証／最終報告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627D65A3-5F52-0374-C56B-78EE3DE7C7BE}"/>
              </a:ext>
            </a:extLst>
          </p:cNvPr>
          <p:cNvSpPr/>
          <p:nvPr/>
        </p:nvSpPr>
        <p:spPr>
          <a:xfrm>
            <a:off x="68579" y="4623381"/>
            <a:ext cx="4446270" cy="27149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効果測定指標（</a:t>
            </a:r>
            <a:r>
              <a:rPr kumimoji="1" lang="en-US" altLang="ja-JP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KPI</a:t>
            </a:r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98A0F2E5-06FB-82E0-036E-675FE93A10EA}"/>
              </a:ext>
            </a:extLst>
          </p:cNvPr>
          <p:cNvSpPr/>
          <p:nvPr/>
        </p:nvSpPr>
        <p:spPr>
          <a:xfrm>
            <a:off x="4606290" y="4697706"/>
            <a:ext cx="4446270" cy="27149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事業スケジュール</a:t>
            </a: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8BF6ADD6-2B43-3988-29E4-097C85607B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817480"/>
              </p:ext>
            </p:extLst>
          </p:nvPr>
        </p:nvGraphicFramePr>
        <p:xfrm>
          <a:off x="4709159" y="3233820"/>
          <a:ext cx="4240531" cy="13943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9746">
                  <a:extLst>
                    <a:ext uri="{9D8B030D-6E8A-4147-A177-3AD203B41FA5}">
                      <a16:colId xmlns:a16="http://schemas.microsoft.com/office/drawing/2014/main" val="1601692352"/>
                    </a:ext>
                  </a:extLst>
                </a:gridCol>
                <a:gridCol w="1052763">
                  <a:extLst>
                    <a:ext uri="{9D8B030D-6E8A-4147-A177-3AD203B41FA5}">
                      <a16:colId xmlns:a16="http://schemas.microsoft.com/office/drawing/2014/main" val="1385659300"/>
                    </a:ext>
                  </a:extLst>
                </a:gridCol>
                <a:gridCol w="2218022">
                  <a:extLst>
                    <a:ext uri="{9D8B030D-6E8A-4147-A177-3AD203B41FA5}">
                      <a16:colId xmlns:a16="http://schemas.microsoft.com/office/drawing/2014/main" val="3418917383"/>
                    </a:ext>
                  </a:extLst>
                </a:gridCol>
              </a:tblGrid>
              <a:tr h="1446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区分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金額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内訳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16742287"/>
                  </a:ext>
                </a:extLst>
              </a:tr>
              <a:tr h="24839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工事費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●円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…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502751"/>
                  </a:ext>
                </a:extLst>
              </a:tr>
              <a:tr h="24839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設備費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●円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…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7262079"/>
                  </a:ext>
                </a:extLst>
              </a:tr>
              <a:tr h="1446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事業費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●円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…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3549626"/>
                  </a:ext>
                </a:extLst>
              </a:tr>
              <a:tr h="1446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事務費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●円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…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307989"/>
                  </a:ext>
                </a:extLst>
              </a:tr>
              <a:tr h="1446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●円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（うち、補助金額：●円）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6112190"/>
                  </a:ext>
                </a:extLst>
              </a:tr>
            </a:tbl>
          </a:graphicData>
        </a:graphic>
      </p:graphicFrame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B3DB1207-CC93-A179-0A0B-B97240C14228}"/>
              </a:ext>
            </a:extLst>
          </p:cNvPr>
          <p:cNvSpPr/>
          <p:nvPr/>
        </p:nvSpPr>
        <p:spPr>
          <a:xfrm>
            <a:off x="68579" y="6194468"/>
            <a:ext cx="8983982" cy="572091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ABC74EA8-C592-B7DC-61DC-4D1E559D0B43}"/>
              </a:ext>
            </a:extLst>
          </p:cNvPr>
          <p:cNvSpPr/>
          <p:nvPr/>
        </p:nvSpPr>
        <p:spPr>
          <a:xfrm>
            <a:off x="68578" y="6031167"/>
            <a:ext cx="8983982" cy="27149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独自提案（本事業で企図する特徴的な取り組み等）</a:t>
            </a:r>
          </a:p>
        </p:txBody>
      </p:sp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7B8A9D46-4AF9-AA50-B01E-0C65FD8A82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438517"/>
              </p:ext>
            </p:extLst>
          </p:nvPr>
        </p:nvGraphicFramePr>
        <p:xfrm>
          <a:off x="151076" y="4940608"/>
          <a:ext cx="4301654" cy="958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5390">
                  <a:extLst>
                    <a:ext uri="{9D8B030D-6E8A-4147-A177-3AD203B41FA5}">
                      <a16:colId xmlns:a16="http://schemas.microsoft.com/office/drawing/2014/main" val="724341676"/>
                    </a:ext>
                  </a:extLst>
                </a:gridCol>
                <a:gridCol w="1916264">
                  <a:extLst>
                    <a:ext uri="{9D8B030D-6E8A-4147-A177-3AD203B41FA5}">
                      <a16:colId xmlns:a16="http://schemas.microsoft.com/office/drawing/2014/main" val="584308714"/>
                    </a:ext>
                  </a:extLst>
                </a:gridCol>
              </a:tblGrid>
              <a:tr h="19547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（再配達率の削減）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●％の削減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207122"/>
                  </a:ext>
                </a:extLst>
              </a:tr>
              <a:tr h="19547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（トラックドライバーの負担軽減）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個当たりの配達時間●％削減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4269393"/>
                  </a:ext>
                </a:extLst>
              </a:tr>
              <a:tr h="19547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●●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5905451"/>
                  </a:ext>
                </a:extLst>
              </a:tr>
              <a:tr h="19547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●●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3238029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C562CF-1AB4-F662-7670-40F6716775CD}"/>
              </a:ext>
            </a:extLst>
          </p:cNvPr>
          <p:cNvSpPr txBox="1"/>
          <p:nvPr/>
        </p:nvSpPr>
        <p:spPr>
          <a:xfrm>
            <a:off x="2158464" y="1139805"/>
            <a:ext cx="255069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6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ja-JP" altLang="en-US" sz="1200" dirty="0">
                <a:solidFill>
                  <a:srgbClr val="FF0000"/>
                </a:solidFill>
              </a:rPr>
              <a:t>記載にあたっては適宜フォント・サイズ等を調整ください。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50F2329-0C91-401C-9492-95FB5498C460}"/>
              </a:ext>
            </a:extLst>
          </p:cNvPr>
          <p:cNvSpPr/>
          <p:nvPr/>
        </p:nvSpPr>
        <p:spPr>
          <a:xfrm>
            <a:off x="36576" y="27432"/>
            <a:ext cx="9072000" cy="54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応募事業名</a:t>
            </a:r>
            <a:r>
              <a:rPr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】●●●●</a:t>
            </a:r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に関する●●●●事業</a:t>
            </a:r>
            <a:endParaRPr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（●●株式会社）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947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581</TotalTime>
  <Words>195</Words>
  <Application>Microsoft Office PowerPoint</Application>
  <PresentationFormat>画面に合わせる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Harada Masahiko(原田 昌彦)</dc:creator>
  <cp:lastModifiedBy>MURC</cp:lastModifiedBy>
  <cp:revision>21</cp:revision>
  <dcterms:created xsi:type="dcterms:W3CDTF">2025-07-22T08:48:19Z</dcterms:created>
  <dcterms:modified xsi:type="dcterms:W3CDTF">2026-04-07T09:15:31Z</dcterms:modified>
</cp:coreProperties>
</file>